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148" r:id="rId3"/>
    <p:sldId id="259" r:id="rId4"/>
    <p:sldId id="1069" r:id="rId5"/>
    <p:sldId id="1131" r:id="rId6"/>
    <p:sldId id="260" r:id="rId7"/>
    <p:sldId id="1135" r:id="rId8"/>
    <p:sldId id="1105" r:id="rId9"/>
    <p:sldId id="1141" r:id="rId10"/>
    <p:sldId id="266" r:id="rId11"/>
    <p:sldId id="1136" r:id="rId12"/>
    <p:sldId id="1146" r:id="rId13"/>
    <p:sldId id="1145" r:id="rId14"/>
    <p:sldId id="262" r:id="rId15"/>
    <p:sldId id="1130" r:id="rId16"/>
    <p:sldId id="1132" r:id="rId17"/>
    <p:sldId id="261" r:id="rId18"/>
    <p:sldId id="1137" r:id="rId19"/>
    <p:sldId id="267" r:id="rId20"/>
    <p:sldId id="263" r:id="rId21"/>
    <p:sldId id="264" r:id="rId22"/>
    <p:sldId id="1142" r:id="rId23"/>
    <p:sldId id="1143" r:id="rId24"/>
    <p:sldId id="298" r:id="rId25"/>
    <p:sldId id="1144" r:id="rId26"/>
    <p:sldId id="268" r:id="rId27"/>
    <p:sldId id="269" r:id="rId28"/>
    <p:sldId id="1138" r:id="rId29"/>
    <p:sldId id="1139" r:id="rId30"/>
    <p:sldId id="1140" r:id="rId31"/>
    <p:sldId id="265" r:id="rId32"/>
    <p:sldId id="1085" r:id="rId33"/>
    <p:sldId id="1018" r:id="rId34"/>
    <p:sldId id="1010" r:id="rId35"/>
    <p:sldId id="1149" r:id="rId36"/>
    <p:sldId id="1150" r:id="rId37"/>
    <p:sldId id="1151" r:id="rId38"/>
    <p:sldId id="1152" r:id="rId39"/>
    <p:sldId id="1153" r:id="rId40"/>
    <p:sldId id="1154" r:id="rId41"/>
    <p:sldId id="1147" r:id="rId42"/>
    <p:sldId id="1102" r:id="rId43"/>
    <p:sldId id="1103" r:id="rId44"/>
    <p:sldId id="258" r:id="rId45"/>
    <p:sldId id="270" r:id="rId46"/>
    <p:sldId id="1063" r:id="rId47"/>
    <p:sldId id="1066" r:id="rId48"/>
    <p:sldId id="1125" r:id="rId49"/>
    <p:sldId id="1064" r:id="rId50"/>
    <p:sldId id="1133" r:id="rId51"/>
    <p:sldId id="1065" r:id="rId52"/>
    <p:sldId id="1120" r:id="rId53"/>
    <p:sldId id="1028" r:id="rId54"/>
    <p:sldId id="113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9"/>
    <p:restoredTop sz="96327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2005.00687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0687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49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Bulk access to data files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 and Extrinsic evaluations</a:t>
            </a:r>
          </a:p>
          <a:p>
            <a:pPr lvl="1"/>
            <a:r>
              <a:rPr lang="en-US" dirty="0"/>
              <a:t>Perplexity, Random Walks, Link Prediction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3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Text-based: Specter1, Specter, </a:t>
                </a:r>
                <a:r>
                  <a:rPr lang="en-US" dirty="0" err="1"/>
                  <a:t>SciNCL</a:t>
                </a:r>
                <a:endParaRPr lang="en-US" dirty="0"/>
              </a:p>
              <a:p>
                <a:pPr lvl="2"/>
                <a:r>
                  <a:rPr lang="en-US" dirty="0"/>
                  <a:t>Link-based: </a:t>
                </a:r>
                <a:r>
                  <a:rPr lang="en-US" dirty="0" err="1"/>
                  <a:t>ProNE</a:t>
                </a:r>
                <a:endParaRPr lang="en-US" dirty="0"/>
              </a:p>
              <a:p>
                <a:pPr lvl="2"/>
                <a:r>
                  <a:rPr lang="en-US" dirty="0"/>
                  <a:t>Combos: GNNs (graphical neural nets)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Works better in larger graphs</a:t>
                </a:r>
              </a:p>
              <a:p>
                <a:r>
                  <a:rPr lang="en-US" dirty="0"/>
                  <a:t>Find large values in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afford to find large values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956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2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6EBE-972A-A022-A894-BDF79823DFB9}"/>
              </a:ext>
            </a:extLst>
          </p:cNvPr>
          <p:cNvSpPr txBox="1"/>
          <p:nvPr/>
        </p:nvSpPr>
        <p:spPr>
          <a:xfrm>
            <a:off x="10224945" y="1886133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(Ken)</a:t>
            </a:r>
          </a:p>
          <a:p>
            <a:r>
              <a:rPr lang="en-US" dirty="0"/>
              <a:t>Centroids/Related Work (Rodolfo)</a:t>
            </a:r>
          </a:p>
          <a:p>
            <a:r>
              <a:rPr lang="en-US" dirty="0"/>
              <a:t>Bins (Shabnam)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(Ben)</a:t>
            </a:r>
          </a:p>
          <a:p>
            <a:pPr lvl="1"/>
            <a:r>
              <a:rPr lang="en-US" dirty="0"/>
              <a:t>Time &amp; Space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Random Walks (Peter)</a:t>
            </a:r>
          </a:p>
          <a:p>
            <a:pPr lvl="1"/>
            <a:r>
              <a:rPr lang="en-US" dirty="0"/>
              <a:t>Link Prediction (Peter)</a:t>
            </a:r>
          </a:p>
          <a:p>
            <a:pPr lvl="1"/>
            <a:r>
              <a:rPr lang="en-US" dirty="0"/>
              <a:t>Time prediction (Melissa)</a:t>
            </a:r>
          </a:p>
          <a:p>
            <a:pPr lvl="1"/>
            <a:r>
              <a:rPr lang="en-US" dirty="0"/>
              <a:t>GNNs (Sandeep, Hui)</a:t>
            </a:r>
          </a:p>
          <a:p>
            <a:r>
              <a:rPr lang="en-US" dirty="0"/>
              <a:t>Deliverables/Conclusions (Ken)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Timeliness</a:t>
                </a:r>
              </a:p>
              <a:p>
                <a:pPr lvl="1"/>
                <a:r>
                  <a:rPr lang="en-US" sz="2800" dirty="0"/>
                  <a:t>Web companies keep indexes up to date (web is a moving target)</a:t>
                </a:r>
              </a:p>
              <a:p>
                <a:pPr lvl="1"/>
                <a:r>
                  <a:rPr lang="en-US" sz="2800" dirty="0"/>
                  <a:t>Ditto for Academic Search</a:t>
                </a:r>
              </a:p>
              <a:p>
                <a:r>
                  <a:rPr lang="en-US" sz="3200" dirty="0"/>
                  <a:t>Standard Benchmarks: based on</a:t>
                </a:r>
              </a:p>
              <a:p>
                <a:pPr lvl="1"/>
                <a:r>
                  <a:rPr lang="en-US" sz="2800" dirty="0"/>
                  <a:t>Small document collections</a:t>
                </a:r>
              </a:p>
              <a:p>
                <a:pPr lvl="1"/>
                <a:r>
                  <a:rPr lang="en-US" sz="2800" dirty="0"/>
                  <a:t>Frozen from a few years ago</a:t>
                </a:r>
              </a:p>
              <a:p>
                <a:pPr lvl="1"/>
                <a:r>
                  <a:rPr lang="en-US" sz="2800" dirty="0"/>
                  <a:t>OGB: Open Graph Benchmark</a:t>
                </a:r>
              </a:p>
              <a:p>
                <a:pPr lvl="2"/>
                <a:r>
                  <a:rPr lang="en-US" sz="2400" dirty="0">
                    <a:hlinkClick r:id="rId2"/>
                  </a:rPr>
                  <a:t>https://arxiv.org/pdf/2005.00687.pdf</a:t>
                </a:r>
                <a:endParaRPr lang="en-US" sz="2400" dirty="0"/>
              </a:p>
              <a:p>
                <a:pPr lvl="2"/>
                <a:r>
                  <a:rPr lang="en-US" sz="2400" dirty="0"/>
                  <a:t>3M docs (OGB)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sz="2400" dirty="0"/>
                  <a:t> docs (S2)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  <a:blipFill>
                <a:blip r:embed="rId3"/>
                <a:stretch>
                  <a:fillRect l="-2263" t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35" y="4567227"/>
            <a:ext cx="2961861" cy="2062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hlinkClick r:id="rId3"/>
              </a:rPr>
              <a:t>https://arxiv.org/pdf/2005.00687.pdf</a:t>
            </a:r>
            <a:r>
              <a:rPr lang="en-US" sz="2600" dirty="0"/>
              <a:t> </a:t>
            </a:r>
          </a:p>
          <a:p>
            <a:r>
              <a:rPr lang="en-US" dirty="0"/>
              <a:t>Nodes (papers): 3M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2017</a:t>
            </a:r>
          </a:p>
          <a:p>
            <a:pPr lvl="1"/>
            <a:r>
              <a:rPr lang="en-US" dirty="0"/>
              <a:t>Validation: 2018</a:t>
            </a:r>
          </a:p>
          <a:p>
            <a:pPr lvl="1"/>
            <a:r>
              <a:rPr lang="en-US" dirty="0"/>
              <a:t>Test: 2019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(because of missing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5813600" y="3620567"/>
            <a:ext cx="9692000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Benchmarks</a:t>
            </a:r>
            <a:endParaRPr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Dataset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2" y="2707010"/>
            <a:ext cx="4449148" cy="3098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21619" y="238326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6667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issing&#10;&#10;Description automatically generated">
            <a:extLst>
              <a:ext uri="{FF2B5EF4-FFF2-40B4-BE49-F238E27FC236}">
                <a16:creationId xmlns:a16="http://schemas.microsoft.com/office/drawing/2014/main" id="{721BAE1F-9684-8F5F-35CE-4DDC3BAB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373" y="-92349"/>
            <a:ext cx="4651097" cy="4651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90676"/>
            <a:ext cx="7139609" cy="3988489"/>
          </a:xfrm>
        </p:spPr>
        <p:txBody>
          <a:bodyPr/>
          <a:lstStyle/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How do performance/coverage scale </a:t>
            </a:r>
          </a:p>
          <a:p>
            <a:pPr lvl="2"/>
            <a:r>
              <a:rPr lang="en-US" dirty="0"/>
              <a:t>with size of citation graph?</a:t>
            </a:r>
          </a:p>
          <a:p>
            <a:pPr lvl="1"/>
            <a:r>
              <a:rPr lang="en-US" dirty="0"/>
              <a:t>How do losses scale with time?</a:t>
            </a:r>
          </a:p>
          <a:p>
            <a:pPr lvl="2"/>
            <a:r>
              <a:rPr lang="en-US" dirty="0"/>
              <a:t>Weather forecasting:</a:t>
            </a:r>
          </a:p>
          <a:p>
            <a:pPr lvl="2"/>
            <a:r>
              <a:rPr lang="en-US" dirty="0"/>
              <a:t>Short-term is easier than long-term</a:t>
            </a:r>
          </a:p>
          <a:p>
            <a:pPr lvl="1"/>
            <a:r>
              <a:rPr lang="en-US" dirty="0"/>
              <a:t>Better together: Multiple reps </a:t>
            </a:r>
            <a:r>
              <a:rPr lang="en-US" dirty="0">
                <a:sym typeface="Wingdings" pitchFamily="2" charset="2"/>
              </a:rPr>
              <a:t> Ensembles</a:t>
            </a:r>
            <a:endParaRPr lang="en-US" dirty="0"/>
          </a:p>
        </p:txBody>
      </p:sp>
      <p:pic>
        <p:nvPicPr>
          <p:cNvPr id="8" name="Content Placeholder 7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7B645A9F-D395-FF5A-120B-AA8D39225B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374374" y="4280693"/>
            <a:ext cx="9915939" cy="26442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Link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096000" y="4017307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776613"/>
            <a:ext cx="6214615" cy="2154769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Memory Mapping 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mmap</a:t>
            </a:r>
            <a:r>
              <a:rPr lang="en-US" sz="3200" dirty="0"/>
              <a:t> in C; </a:t>
            </a:r>
            <a:r>
              <a:rPr lang="en-US" sz="3200" i="0" dirty="0" err="1">
                <a:solidFill>
                  <a:srgbClr val="013243"/>
                </a:solidFill>
                <a:effectLst/>
              </a:rPr>
              <a:t>numpy.memmap</a:t>
            </a:r>
            <a:r>
              <a:rPr lang="en-US" sz="3200" i="0" dirty="0">
                <a:solidFill>
                  <a:srgbClr val="013243"/>
                </a:solidFill>
                <a:effectLst/>
              </a:rPr>
              <a:t> in Python)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583"/>
            <a:ext cx="10515600" cy="414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>
                <a:solidFill>
                  <a:srgbClr val="3100FF"/>
                </a:solidFill>
                <a:effectLst/>
                <a:latin typeface="Menlo" panose="020B0609030804020204" pitchFamily="49" charset="0"/>
              </a:rPr>
              <a:t>map_int64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):</a:t>
            </a:r>
            <a:endParaRPr lang="en-US" sz="1900" dirty="0">
              <a:solidFill>
                <a:srgbClr val="3100F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 err="1">
                <a:solidFill>
                  <a:srgbClr val="A34F0A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os.path.getsize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np.me</a:t>
            </a:r>
            <a:r>
              <a:rPr lang="en-US" sz="1900" dirty="0" err="1">
                <a:solidFill>
                  <a:srgbClr val="A0CDFF"/>
                </a:solidFill>
                <a:effectLst/>
                <a:latin typeface="Menlo" panose="020B0609030804020204" pitchFamily="49" charset="0"/>
              </a:rPr>
              <a:t>mmap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=np.int64, shape=(</a:t>
            </a:r>
            <a:r>
              <a:rPr lang="en-US" sz="1900" dirty="0">
                <a:solidFill>
                  <a:srgbClr val="56547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/8)), mode=</a:t>
            </a:r>
            <a:r>
              <a:rPr lang="en-US" sz="1900" dirty="0">
                <a:solidFill>
                  <a:srgbClr val="890E5F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longs = 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sz="1900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sz="19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need to store random bytes</a:t>
                </a:r>
              </a:p>
              <a:p>
                <a:pPr lvl="1"/>
                <a:r>
                  <a:rPr lang="en-US" dirty="0"/>
                  <a:t>They can be created from seed (just in time)</a:t>
                </a:r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107" t="-3198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Materializing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million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papers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sparse,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is dense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sparse matrix</a:t>
                </a:r>
              </a:p>
              <a:p>
                <a:pPr lvl="1"/>
                <a:r>
                  <a:rPr lang="en-US" dirty="0"/>
                  <a:t>Mostly 0</a:t>
                </a:r>
              </a:p>
              <a:p>
                <a:pPr lvl="1"/>
                <a:r>
                  <a:rPr lang="en-US" dirty="0"/>
                  <a:t>Except for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can afford to compute cosines for pairs of papers near one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:r>
                  <a:rPr lang="en-US" dirty="0"/>
                  <a:t>this way,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contains ANN results for all pairs of papers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That covers all (most) of the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The web server </a:t>
                </a:r>
              </a:p>
              <a:p>
                <a:pPr lvl="1"/>
                <a:r>
                  <a:rPr lang="en-US" b="0" dirty="0"/>
                  <a:t>doesn’t need to run ANN</a:t>
                </a:r>
              </a:p>
              <a:p>
                <a:pPr lvl="1"/>
                <a:r>
                  <a:rPr lang="en-US" dirty="0"/>
                  <a:t>Simple table lookup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261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F37EF-5AF0-EA25-DC89-DCE538D2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20E3-11C2-A940-F6F3-EFA1FA40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D8C3-989A-2E1B-F016-55C92FC1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Authors, Venues, etc.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authors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venues</a:t>
                </a:r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are estimates of similar authors </a:t>
                </a:r>
              </a:p>
              <a:p>
                <a:pPr lvl="1"/>
                <a:r>
                  <a:rPr lang="en-US" dirty="0"/>
                  <a:t>and similar venues</a:t>
                </a:r>
              </a:p>
              <a:p>
                <a:r>
                  <a:rPr lang="en-US" dirty="0"/>
                  <a:t>Issues: normalization, storage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F28F-EC26-063B-241B-FE253F6E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A979-17A6-0F60-8162-7ABDEEE0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56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C3EB0-BEC9-1895-7E1B-EF59791D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05BBA-2B5E-6B1F-51AD-C79FFE38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 xmlns="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D4DC53-259B-EC93-589D-A628F84B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10" y="1481067"/>
            <a:ext cx="8485842" cy="68069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28107</TotalTime>
  <Words>3580</Words>
  <Application>Microsoft Macintosh PowerPoint</Application>
  <PresentationFormat>Widescreen</PresentationFormat>
  <Paragraphs>747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-apple-system</vt:lpstr>
      <vt:lpstr>Arial</vt:lpstr>
      <vt:lpstr>Calibri</vt:lpstr>
      <vt:lpstr>Calibri Light</vt:lpstr>
      <vt:lpstr>Cambria Math</vt:lpstr>
      <vt:lpstr>Menlo</vt:lpstr>
      <vt:lpstr>Times</vt:lpstr>
      <vt:lpstr>Wingdings</vt:lpstr>
      <vt:lpstr>Yantramanav</vt:lpstr>
      <vt:lpstr>Office Theme</vt:lpstr>
      <vt:lpstr>Better Together: Text + Context Final Presentation</vt:lpstr>
      <vt:lpstr>Agenda</vt:lpstr>
      <vt:lpstr>Semantic Scholar (S2): Significant Effort    (slide from Dan Weld)</vt:lpstr>
      <vt:lpstr>Semantic Scholar (S2)</vt:lpstr>
      <vt:lpstr>https://github.com/kwchurch/JSALT_Better_Together </vt:lpstr>
      <vt:lpstr>Better Together: Text (Titles, Abstracts, Body); Context (Citations)</vt:lpstr>
      <vt:lpstr>Query: ``DeepWalk: Online Learning of…’’</vt:lpstr>
      <vt:lpstr>Document Similarities: Use Cases</vt:lpstr>
      <vt:lpstr>Web Server</vt:lpstr>
      <vt:lpstr>Query: ``On the Dangers of Stochastic Parrots…’’</vt:lpstr>
      <vt:lpstr>Deliverables</vt:lpstr>
      <vt:lpstr>Opportunities</vt:lpstr>
      <vt:lpstr>Spoiler Alert: Better-Together Conjectures</vt:lpstr>
      <vt:lpstr>Metcalfe’s Law (Network Effects)</vt:lpstr>
      <vt:lpstr>Turing Award/Winners</vt:lpstr>
      <vt:lpstr>Turing Awards: Metcalfe’s Law, Deep Nets, Linear Algebra </vt:lpstr>
      <vt:lpstr>Scale: Both a Blessing and a Curse</vt:lpstr>
      <vt:lpstr>Opportunities</vt:lpstr>
      <vt:lpstr>Realities: Missing Values</vt:lpstr>
      <vt:lpstr>Realities</vt:lpstr>
      <vt:lpstr>Global Scientific Output Doubles Every 9 Years</vt:lpstr>
      <vt:lpstr>PowerPoint Presentation</vt:lpstr>
      <vt:lpstr>Standard Benchmarks (e.g., OGB, SciRepEval) are Small, Static &amp; Clean</vt:lpstr>
      <vt:lpstr>Benchmarks</vt:lpstr>
      <vt:lpstr>Standard Benchmarks are Small, Static &amp; Clean</vt:lpstr>
      <vt:lpstr>Suggestion for Missing Values</vt:lpstr>
      <vt:lpstr>Centroid Assumption</vt:lpstr>
      <vt:lpstr>Proposal: Bins</vt:lpstr>
      <vt:lpstr>Resources &amp; Evaluations: How do losses scale with size of citation graph?</vt:lpstr>
      <vt:lpstr>How do time and space scale with size of graph?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 (mmap in C; numpy.memmap in Python)</vt:lpstr>
      <vt:lpstr>Problems to be done in external memory (Avoid loading embedding into memory)</vt:lpstr>
      <vt:lpstr>Solutions</vt:lpstr>
      <vt:lpstr>Method for mapping vector, v, to 1 bit</vt:lpstr>
      <vt:lpstr>Materializing large values in MM^T </vt:lpstr>
      <vt:lpstr>Similar Authors, Venues, etc.</vt:lpstr>
      <vt:lpstr>backup</vt:lpstr>
      <vt:lpstr>Value: Author Contributions + Audience Appreciation (Literature is a conversation, like social media)</vt:lpstr>
      <vt:lpstr>Citing Sentences</vt:lpstr>
      <vt:lpstr>Document Similarities: Use Cases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Church, Kenneth</cp:lastModifiedBy>
  <cp:revision>139</cp:revision>
  <dcterms:created xsi:type="dcterms:W3CDTF">2023-06-05T19:42:53Z</dcterms:created>
  <dcterms:modified xsi:type="dcterms:W3CDTF">2023-08-01T14:23:29Z</dcterms:modified>
</cp:coreProperties>
</file>